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5" r:id="rId6"/>
    <p:sldId id="266" r:id="rId7"/>
    <p:sldId id="267" r:id="rId8"/>
    <p:sldId id="268" r:id="rId9"/>
    <p:sldId id="263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77" r:id="rId28"/>
    <p:sldId id="278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4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00"/>
    <a:srgbClr val="0000FF"/>
    <a:srgbClr val="A09D00"/>
    <a:srgbClr val="FF00FF"/>
    <a:srgbClr val="27D5F0"/>
    <a:srgbClr val="00FFFF"/>
    <a:srgbClr val="00B2B2"/>
    <a:srgbClr val="00C6BA"/>
    <a:srgbClr val="663F00"/>
    <a:srgbClr val="00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3"/>
    <p:restoredTop sz="93561"/>
  </p:normalViewPr>
  <p:slideViewPr>
    <p:cSldViewPr snapToGrid="0" snapToObjects="1">
      <p:cViewPr>
        <p:scale>
          <a:sx n="159" d="100"/>
          <a:sy n="159" d="100"/>
        </p:scale>
        <p:origin x="888" y="320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-33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44F71-2A91-C84A-869D-4F4E1A19AFF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B0918-989A-B147-B126-A98AEDAA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3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7/10/30/16569402/ai-generate-fake-faces-celebs-nvidia-gan" TargetMode="External"/><Relationship Id="rId4" Type="http://schemas.openxmlformats.org/officeDocument/2006/relationships/hyperlink" Target="https://www.youtube.com/watch?time_continue=1&amp;v=XOxxPcy5Gr4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delete after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6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GAN in lower right corner</a:t>
            </a:r>
          </a:p>
          <a:p>
            <a:r>
              <a:rPr lang="en-US" dirty="0" smtClean="0"/>
              <a:t>LAPGAN</a:t>
            </a:r>
            <a:r>
              <a:rPr lang="en-US" baseline="0" dirty="0" smtClean="0"/>
              <a:t> next to it</a:t>
            </a:r>
          </a:p>
          <a:p>
            <a:r>
              <a:rPr lang="en-US" baseline="0" dirty="0" smtClean="0"/>
              <a:t>6 classes from LSUN</a:t>
            </a:r>
          </a:p>
          <a:p>
            <a:r>
              <a:rPr lang="en-US" baseline="0" dirty="0" smtClean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GAN in lower right corner</a:t>
            </a:r>
          </a:p>
          <a:p>
            <a:r>
              <a:rPr lang="en-US" dirty="0" smtClean="0"/>
              <a:t>LAPGAN</a:t>
            </a:r>
            <a:r>
              <a:rPr lang="en-US" baseline="0" dirty="0" smtClean="0"/>
              <a:t> next to it</a:t>
            </a:r>
          </a:p>
          <a:p>
            <a:r>
              <a:rPr lang="en-US" baseline="0" dirty="0" smtClean="0"/>
              <a:t>6 classes from LSUN</a:t>
            </a:r>
          </a:p>
          <a:p>
            <a:r>
              <a:rPr lang="en-US" baseline="0" dirty="0" smtClean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3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  <a:r>
              <a:rPr lang="en-US" baseline="0" dirty="0" smtClean="0"/>
              <a:t> are different draws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Adversarial is sharper</a:t>
            </a:r>
          </a:p>
          <a:p>
            <a:r>
              <a:rPr lang="en-US" dirty="0" smtClean="0"/>
              <a:t>What’s the architecture here? Generative model receives current frame as input (vs. random vector)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Generative model receives</a:t>
            </a:r>
            <a:r>
              <a:rPr lang="en-US" baseline="0" dirty="0" smtClean="0"/>
              <a:t> low res image as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9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https://www.theverge.com/2017/10/30/16569402/ai-generate-fake-faces-celebs-nvidia-gan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the new NVIDIA GAN paper seems really cool. Here's the demo vid.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https://www.youtube.com/watch?time_continue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=1&amp;v=XOxxPcy5Gr4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6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0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4" y="274641"/>
            <a:ext cx="27432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6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4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31"/>
            <a:ext cx="10936320" cy="1137719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2848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66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204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8640" y="1604329"/>
            <a:ext cx="539136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321" y="1604329"/>
            <a:ext cx="539328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8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4" y="1371604"/>
            <a:ext cx="11176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3"/>
            <a:ext cx="103632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5"/>
            <a:ext cx="103632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1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2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7"/>
            <a:ext cx="538691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7"/>
            <a:ext cx="5389033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6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8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2"/>
            <a:ext cx="6815667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11/28/17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0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506.03365" TargetMode="Externa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68991"/>
            <a:ext cx="10363200" cy="2631461"/>
          </a:xfrm>
        </p:spPr>
        <p:txBody>
          <a:bodyPr>
            <a:normAutofit/>
          </a:bodyPr>
          <a:lstStyle/>
          <a:p>
            <a:r>
              <a:rPr lang="en-US" dirty="0" smtClean="0"/>
              <a:t>CSCI 5922</a:t>
            </a:r>
            <a:br>
              <a:rPr lang="en-US" dirty="0" smtClean="0"/>
            </a:br>
            <a:r>
              <a:rPr lang="en-US" dirty="0" smtClean="0"/>
              <a:t>Neural Networks and Deep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Generative Adversarial Networks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Mike </a:t>
            </a:r>
            <a:r>
              <a:rPr lang="en-US" dirty="0" err="1" smtClean="0">
                <a:solidFill>
                  <a:schemeClr val="tx1"/>
                </a:solidFill>
              </a:rPr>
              <a:t>Mozer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Department of Computer Science and</a:t>
            </a:r>
            <a:br>
              <a:rPr lang="en-US" dirty="0" smtClean="0"/>
            </a:br>
            <a:r>
              <a:rPr lang="en-US" dirty="0" smtClean="0"/>
              <a:t>Institute of Cognitive Science</a:t>
            </a:r>
            <a:br>
              <a:rPr lang="en-US" dirty="0" smtClean="0"/>
            </a:br>
            <a:r>
              <a:rPr lang="en-US" dirty="0" smtClean="0"/>
              <a:t>University of Colorado at Boulder</a:t>
            </a:r>
          </a:p>
        </p:txBody>
      </p:sp>
    </p:spTree>
    <p:extLst>
      <p:ext uri="{BB962C8B-B14F-4D97-AF65-F5344CB8AC3E}">
        <p14:creationId xmlns:p14="http://schemas.microsoft.com/office/powerpoint/2010/main" val="56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Procedure: 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371604"/>
            <a:ext cx="7650517" cy="4754562"/>
          </a:xfrm>
        </p:spPr>
        <p:txBody>
          <a:bodyPr>
            <a:normAutofit/>
          </a:bodyPr>
          <a:lstStyle/>
          <a:p>
            <a:r>
              <a:rPr lang="en-US" dirty="0" smtClean="0"/>
              <a:t>G tries to fool D</a:t>
            </a:r>
          </a:p>
          <a:p>
            <a:r>
              <a:rPr lang="en-US" dirty="0" smtClean="0"/>
              <a:t>D tries not to be fooled</a:t>
            </a:r>
          </a:p>
          <a:p>
            <a:r>
              <a:rPr lang="en-US" dirty="0" smtClean="0"/>
              <a:t>Models are trained simultaneously</a:t>
            </a:r>
          </a:p>
          <a:p>
            <a:pPr lvl="1"/>
            <a:r>
              <a:rPr lang="en-US" dirty="0" smtClean="0"/>
              <a:t>As G gets better, D has a more challenging task</a:t>
            </a:r>
          </a:p>
          <a:p>
            <a:pPr lvl="1"/>
            <a:r>
              <a:rPr lang="en-US" dirty="0" smtClean="0"/>
              <a:t>As D gets better, G has a more challenging task</a:t>
            </a:r>
          </a:p>
          <a:p>
            <a:r>
              <a:rPr lang="en-US" dirty="0" smtClean="0"/>
              <a:t>Ultimately, we don’t care about the D</a:t>
            </a:r>
          </a:p>
          <a:p>
            <a:pPr lvl="1"/>
            <a:r>
              <a:rPr lang="en-US" dirty="0" smtClean="0"/>
              <a:t>Its role is to force G to work harder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)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20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4"/>
                <a:ext cx="8014714" cy="47545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Loss function for D</a:t>
                </a:r>
              </a:p>
              <a:p>
                <a:pPr lvl="1"/>
                <a:r>
                  <a:rPr lang="en-US" dirty="0" smtClean="0"/>
                  <a:t>maximize the likelihood that model says ‘real’ to samples from the world and ‘fake’ to generated samples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𝐰𝐨𝐫𝐥𝐝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What should the loss function be for G?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But because first term doesn’t matter for G (why?)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Known as a </a:t>
                </a:r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minimax procedure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4"/>
                <a:ext cx="8014714" cy="4754562"/>
              </a:xfrm>
              <a:blipFill rotWithShape="0">
                <a:blip r:embed="rId2"/>
                <a:stretch>
                  <a:fillRect t="-2179" b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)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20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Train both models simultaneously via stochastic gradient descent using </a:t>
                </a:r>
                <a:r>
                  <a:rPr lang="en-US" dirty="0" err="1" smtClean="0"/>
                  <a:t>minibatches</a:t>
                </a:r>
                <a:r>
                  <a:rPr lang="en-US" dirty="0" smtClean="0"/>
                  <a:t> consisting of</a:t>
                </a:r>
              </a:p>
              <a:p>
                <a:pPr lvl="1"/>
                <a:r>
                  <a:rPr lang="en-US" dirty="0" smtClean="0"/>
                  <a:t>some generated samples</a:t>
                </a:r>
              </a:p>
              <a:p>
                <a:pPr lvl="1"/>
                <a:r>
                  <a:rPr lang="en-US" dirty="0" smtClean="0"/>
                  <a:t>some real-world samples</a:t>
                </a:r>
              </a:p>
              <a:p>
                <a:r>
                  <a:rPr lang="en-US" dirty="0" smtClean="0"/>
                  <a:t>Training of D is straightforward</a:t>
                </a:r>
              </a:p>
              <a:p>
                <a:r>
                  <a:rPr lang="en-US" dirty="0" smtClean="0"/>
                  <a:t>Error for G comes via back propagation through D</a:t>
                </a:r>
              </a:p>
              <a:p>
                <a:pPr lvl="1"/>
                <a:r>
                  <a:rPr lang="en-US" dirty="0" smtClean="0"/>
                  <a:t>Two ways to think about training</a:t>
                </a:r>
              </a:p>
              <a:p>
                <a:pPr lvl="2"/>
                <a:r>
                  <a:rPr lang="en-US" dirty="0" smtClean="0"/>
                  <a:t>(1) freeze D weights and propagate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through D to determine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 smtClean="0"/>
                  <a:t>(2)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en-US" dirty="0" smtClean="0"/>
                  <a:t> and then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𝑮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den>
                    </m:f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 can be trained without altering G, and vice versa</a:t>
                </a:r>
              </a:p>
              <a:p>
                <a:pPr lvl="1"/>
                <a:r>
                  <a:rPr lang="en-US" dirty="0" smtClean="0"/>
                  <a:t>May want multiple training epochs of just D so it can stay ahead</a:t>
                </a:r>
              </a:p>
              <a:p>
                <a:pPr lvl="1"/>
                <a:r>
                  <a:rPr lang="en-US" dirty="0" smtClean="0"/>
                  <a:t>May want multiple training epochs of just G because it has a harder task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  <a:blipFill rotWithShape="0">
                <a:blip r:embed="rId2"/>
                <a:stretch>
                  <a:fillRect t="-1361" b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)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20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0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Discriminator Has a Straightforward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 has learned when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500" b="1" i="1" smtClean="0">
                        <a:latin typeface="Cambria Math" charset="0"/>
                      </a:rPr>
                      <m:t>𝑫</m:t>
                    </m:r>
                    <m:d>
                      <m:dPr>
                        <m:ctrlPr>
                          <a:rPr lang="en-US" sz="25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500" b="1" i="1" smtClean="0">
                        <a:latin typeface="Cambria Math" charset="0"/>
                      </a:rPr>
                      <m:t>=</m:t>
                    </m:r>
                    <m:r>
                      <a:rPr lang="en-US" sz="2500" b="1" i="1" smtClean="0">
                        <a:latin typeface="Cambria Math" charset="0"/>
                      </a:rPr>
                      <m:t>𝑷𝒓</m:t>
                    </m:r>
                    <m:d>
                      <m:dPr>
                        <m:ctrlPr>
                          <a:rPr lang="en-US" sz="25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</m:e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500" b="1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5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)+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𝐬𝐲𝐧𝐭𝐡𝐞𝐬𝐢𝐳𝐞𝐝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5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  <a:blipFill rotWithShape="0">
                <a:blip r:embed="rId2"/>
                <a:stretch>
                  <a:fillRect l="-2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)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20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60" y="2890226"/>
            <a:ext cx="3086100" cy="4025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388" y="3537373"/>
            <a:ext cx="159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+mn-lt"/>
              </a:rPr>
              <a:t>discriminator</a:t>
            </a:r>
            <a:endParaRPr lang="en-US" sz="20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0811" y="2917216"/>
            <a:ext cx="5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real</a:t>
            </a:r>
            <a:endParaRPr lang="en-US" sz="2000" b="1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67362" y="388792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9100"/>
                </a:solidFill>
                <a:latin typeface="+mn-lt"/>
              </a:rPr>
              <a:t>model</a:t>
            </a:r>
            <a:endParaRPr lang="en-US" sz="2000" b="1" dirty="0">
              <a:solidFill>
                <a:srgbClr val="009100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23270" y="523905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Reasons That It’s a Miracle GANs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371603"/>
            <a:ext cx="7091676" cy="53790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 has a reinforcement learning task</a:t>
            </a:r>
          </a:p>
          <a:p>
            <a:pPr lvl="1"/>
            <a:r>
              <a:rPr lang="en-US" dirty="0" smtClean="0"/>
              <a:t>it knows when it does good (i.e., fools D) but it is not given a supervised signal</a:t>
            </a:r>
          </a:p>
          <a:p>
            <a:pPr lvl="1"/>
            <a:r>
              <a:rPr lang="en-US" dirty="0" smtClean="0"/>
              <a:t>reinforcement learning is hard</a:t>
            </a:r>
          </a:p>
          <a:p>
            <a:pPr lvl="1"/>
            <a:r>
              <a:rPr lang="en-US" dirty="0" smtClean="0"/>
              <a:t>back prop through D provides G with a supervised signal; the better D is, the better this signal will be</a:t>
            </a:r>
          </a:p>
          <a:p>
            <a:r>
              <a:rPr lang="en-US" dirty="0" smtClean="0"/>
              <a:t>Can’t describe optimum via a single loss</a:t>
            </a:r>
          </a:p>
          <a:p>
            <a:pPr lvl="1"/>
            <a:r>
              <a:rPr lang="en-US" dirty="0" smtClean="0"/>
              <a:t>Will there be an equilibrium?</a:t>
            </a:r>
          </a:p>
          <a:p>
            <a:r>
              <a:rPr lang="en-US" dirty="0" smtClean="0"/>
              <a:t>D is seldom fooled</a:t>
            </a:r>
          </a:p>
          <a:p>
            <a:pPr lvl="1"/>
            <a:r>
              <a:rPr lang="en-US" dirty="0" smtClean="0"/>
              <a:t>but G still learns because it gets a gradient telling it how to change in order to do better the next round.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)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20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Generator Losses Matter?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2014)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494350"/>
            <a:ext cx="11176000" cy="631815"/>
          </a:xfrm>
        </p:spPr>
        <p:txBody>
          <a:bodyPr/>
          <a:lstStyle/>
          <a:p>
            <a:r>
              <a:rPr lang="en-US" smtClean="0"/>
              <a:t>All losses seem to produce sharp samples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722" y="1295400"/>
            <a:ext cx="5883965" cy="29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Deconvolutional</a:t>
            </a:r>
            <a:r>
              <a:rPr lang="en-US" dirty="0" smtClean="0"/>
              <a:t> GANs (DCGAN)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(Radford et al.,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192202"/>
            <a:ext cx="11176000" cy="93396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Batch normalization important here, apparently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77" y="1371604"/>
            <a:ext cx="7585654" cy="3018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Deconvolutional</a:t>
            </a:r>
            <a:r>
              <a:rPr lang="en-US" dirty="0" smtClean="0"/>
              <a:t> GANs (DCGAN)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(Radford et al.,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93856" y="2039515"/>
            <a:ext cx="2088547" cy="475456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Based on LSUN data set</a:t>
            </a:r>
          </a:p>
          <a:p>
            <a:pPr lvl="1"/>
            <a:r>
              <a:rPr lang="en-US" sz="2200" dirty="0" smtClean="0"/>
              <a:t>10 scene categories</a:t>
            </a:r>
          </a:p>
          <a:p>
            <a:pPr lvl="1"/>
            <a:r>
              <a:rPr lang="en-US" sz="2200" dirty="0" smtClean="0"/>
              <a:t>20 object categories</a:t>
            </a:r>
          </a:p>
          <a:p>
            <a:r>
              <a:rPr lang="en-US" sz="2200" dirty="0" smtClean="0">
                <a:hlinkClick r:id="rId2"/>
              </a:rPr>
              <a:t>ArXiv </a:t>
            </a:r>
            <a:r>
              <a:rPr lang="mr-IN" sz="2200" dirty="0" smtClean="0">
                <a:hlinkClick r:id="rId2"/>
              </a:rPr>
              <a:t>1506.03365</a:t>
            </a:r>
            <a:endParaRPr lang="en-US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15" y="1458311"/>
            <a:ext cx="6313777" cy="5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Labels Can Improve Generated Samples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68814" y="3402286"/>
            <a:ext cx="1746263" cy="2313440"/>
            <a:chOff x="10344904" y="2071708"/>
            <a:chExt cx="1746263" cy="23134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10344904" y="2071708"/>
              <a:ext cx="1746263" cy="2313440"/>
              <a:chOff x="9962990" y="1345183"/>
              <a:chExt cx="1746263" cy="231344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58401" y="2477597"/>
                <a:ext cx="1650852" cy="1181026"/>
                <a:chOff x="1192193" y="3107797"/>
                <a:chExt cx="2511706" cy="1796884"/>
              </a:xfrm>
            </p:grpSpPr>
            <p:sp>
              <p:nvSpPr>
                <p:cNvPr id="13" name="Rectangle 12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Model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9962990" y="1345183"/>
                <a:ext cx="825425" cy="1147974"/>
                <a:chOff x="9962990" y="1345183"/>
                <a:chExt cx="825425" cy="11479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noFill/>
                    <a:ln w="254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27D5F0"/>
                          </a:solidFill>
                        </a:rPr>
                        <a:t>noise</a:t>
                      </a:r>
                      <a:br>
                        <a:rPr lang="en-US" sz="2000" b="1" dirty="0" smtClean="0">
                          <a:solidFill>
                            <a:srgbClr val="27D5F0"/>
                          </a:solidFill>
                        </a:rPr>
                      </a:br>
                      <a:r>
                        <a:rPr lang="en-US" sz="2000" b="1" dirty="0" smtClean="0">
                          <a:solidFill>
                            <a:srgbClr val="27D5F0"/>
                          </a:solidFill>
                        </a:rPr>
                        <a:t>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27D5F0"/>
                              </a:solidFill>
                              <a:latin typeface="Cambria Math" charset="0"/>
                            </a:rPr>
                            <m:t>𝒛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rgbClr val="27D5F0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rgbClr val="27D5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444" t="-1639" r="-2963" b="-11475"/>
                      </a:stretch>
                    </a:blipFill>
                    <a:ln w="254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0382896" y="2084803"/>
                  <a:ext cx="0" cy="408354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class</a:t>
                  </a:r>
                  <a:br>
                    <a:rPr lang="en-US" sz="2000" b="1" dirty="0" smtClean="0">
                      <a:solidFill>
                        <a:srgbClr val="27D5F0"/>
                      </a:solidFill>
                    </a:rPr>
                  </a:br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𝒚</m:t>
                      </m:r>
                    </m:oMath>
                  </a14:m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)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639" b="-11475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10800000">
              <a:off x="10853708" y="3252734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06404" y="1796994"/>
            <a:ext cx="11176000" cy="4329171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     Denton et al. (2015)                                         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 (2016)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151849" y="2592165"/>
            <a:ext cx="2289485" cy="2485966"/>
            <a:chOff x="7945449" y="3110957"/>
            <a:chExt cx="2289485" cy="2485966"/>
          </a:xfrm>
        </p:grpSpPr>
        <p:sp>
          <p:nvSpPr>
            <p:cNvPr id="20" name="Rectangle 19"/>
            <p:cNvSpPr/>
            <p:nvPr/>
          </p:nvSpPr>
          <p:spPr>
            <a:xfrm>
              <a:off x="8026368" y="4258193"/>
              <a:ext cx="1923097" cy="866844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8976732" y="512503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261112" y="378630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945449" y="3411284"/>
              <a:ext cx="635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fake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457291" y="3115848"/>
              <a:ext cx="873957" cy="1147236"/>
              <a:chOff x="9045688" y="3115848"/>
              <a:chExt cx="873957" cy="114723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045688" y="3115848"/>
                <a:ext cx="87395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smtClean="0">
                    <a:solidFill>
                      <a:srgbClr val="A09D00"/>
                    </a:solidFill>
                  </a:rPr>
                  <a:t>real</a:t>
                </a:r>
                <a:r>
                  <a:rPr lang="en-US" sz="2000" b="1">
                    <a:solidFill>
                      <a:srgbClr val="A09D00"/>
                    </a:solidFill>
                  </a:rPr>
                  <a:t/>
                </a:r>
                <a:br>
                  <a:rPr lang="en-US" sz="2000" b="1">
                    <a:solidFill>
                      <a:srgbClr val="A09D00"/>
                    </a:solidFill>
                  </a:rPr>
                </a:br>
                <a:r>
                  <a:rPr lang="en-US" sz="2000" b="1" smtClean="0">
                    <a:solidFill>
                      <a:srgbClr val="A09D00"/>
                    </a:solidFill>
                  </a:rPr>
                  <a:t>class 1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324107" y="3110957"/>
              <a:ext cx="910827" cy="1147236"/>
              <a:chOff x="9027253" y="3115848"/>
              <a:chExt cx="910827" cy="1147236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A09D00"/>
                        </a:solidFill>
                      </a:rPr>
                      <a:t>real</a:t>
                    </a:r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/>
                    </a:r>
                    <a:br>
                      <a:rPr lang="en-US" sz="2000" b="1" dirty="0">
                        <a:solidFill>
                          <a:srgbClr val="A09D00"/>
                        </a:solidFill>
                      </a:rPr>
                    </a:br>
                    <a:r>
                      <a:rPr lang="en-US" sz="2000" b="1" dirty="0" smtClean="0">
                        <a:solidFill>
                          <a:srgbClr val="A09D00"/>
                        </a:solidFill>
                      </a:rPr>
                      <a:t>class </a:t>
                    </a:r>
                    <a14:m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A09D00"/>
                            </a:solidFill>
                            <a:latin typeface="Cambria Math" charset="0"/>
                          </a:rPr>
                          <m:t>𝒏</m:t>
                        </m:r>
                      </m:oMath>
                    </a14:m>
                    <a:endParaRPr lang="en-US" sz="2000" b="1" dirty="0">
                      <a:solidFill>
                        <a:srgbClr val="A09D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667" t="-4310" b="-146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/>
            <p:nvPr/>
          </p:nvCxnSpPr>
          <p:spPr>
            <a:xfrm flipV="1">
              <a:off x="9190907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9351778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516881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2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Labels Can Improve Generated Samples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(Denton et al.,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11" y="4385148"/>
            <a:ext cx="1826923" cy="229394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LAPGAN</a:t>
            </a:r>
            <a:r>
              <a:rPr lang="en-US" dirty="0" smtClean="0"/>
              <a:t>: multiresolution </a:t>
            </a:r>
            <a:r>
              <a:rPr lang="en-US" dirty="0" err="1" smtClean="0"/>
              <a:t>deconvolutional</a:t>
            </a:r>
            <a:r>
              <a:rPr lang="en-US" dirty="0" smtClean="0"/>
              <a:t> pyramid</a:t>
            </a:r>
          </a:p>
          <a:p>
            <a:r>
              <a:rPr lang="en-US" dirty="0" smtClean="0"/>
              <a:t>CC-LAPGAN: class conditional LAPGAN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634" y="1059976"/>
            <a:ext cx="7790731" cy="579802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991365" y="6126166"/>
            <a:ext cx="1708643" cy="680848"/>
          </a:xfrm>
          <a:prstGeom prst="rect">
            <a:avLst/>
          </a:prstGeom>
        </p:spPr>
        <p:txBody>
          <a:bodyPr vert="horz" lIns="100794" tIns="50397" rIns="100794" bIns="50397" rtlCol="0">
            <a:normAutofit fontScale="55000" lnSpcReduction="20000"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GAN: original </a:t>
            </a:r>
            <a:r>
              <a:rPr lang="en-US" dirty="0" err="1" smtClean="0"/>
              <a:t>Goodfellow</a:t>
            </a:r>
            <a:r>
              <a:rPr lang="en-US" dirty="0" smtClean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476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statsmemes</a:t>
            </a:r>
            <a:r>
              <a:rPr lang="en-US" dirty="0" smtClean="0"/>
              <a:t> @ </a:t>
            </a:r>
            <a:r>
              <a:rPr lang="en-US" dirty="0" err="1" smtClean="0"/>
              <a:t>facebook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(Thanks </a:t>
            </a:r>
            <a:r>
              <a:rPr lang="en-US" dirty="0" err="1" smtClean="0"/>
              <a:t>Adi</a:t>
            </a:r>
            <a:r>
              <a:rPr lang="en-US" dirty="0" smtClean="0"/>
              <a:t>!)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750" y="1371600"/>
            <a:ext cx="5759300" cy="4754563"/>
          </a:xfrm>
        </p:spPr>
      </p:pic>
    </p:spTree>
    <p:extLst>
      <p:ext uri="{BB962C8B-B14F-4D97-AF65-F5344CB8AC3E}">
        <p14:creationId xmlns:p14="http://schemas.microsoft.com/office/powerpoint/2010/main" val="7140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Image Pyramid, Can Also Seed Generator</a:t>
            </a:r>
            <a:br>
              <a:rPr lang="en-US" dirty="0" smtClean="0"/>
            </a:br>
            <a:r>
              <a:rPr lang="en-US" dirty="0" smtClean="0"/>
              <a:t>With Low-Res Image + Class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(Denton et al.,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bedroom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church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tower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6" y="2961029"/>
            <a:ext cx="10082253" cy="1813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7" y="1084422"/>
            <a:ext cx="10140563" cy="1760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469" y="4905955"/>
            <a:ext cx="10094220" cy="18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Schemes to Ensure Samples Are Diverse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nearest neighbor on latent representation  to detect samples in a </a:t>
            </a:r>
            <a:r>
              <a:rPr lang="en-US" dirty="0" err="1" smtClean="0"/>
              <a:t>minibatch</a:t>
            </a:r>
            <a:r>
              <a:rPr lang="en-US" dirty="0" smtClean="0"/>
              <a:t> that are too similar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47" y="2613989"/>
            <a:ext cx="8518052" cy="4147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09706" y="4487744"/>
            <a:ext cx="2480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CIFAR training images</a:t>
            </a:r>
            <a:endParaRPr lang="en-US" sz="20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9503778" y="4487744"/>
            <a:ext cx="2253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+mn-lt"/>
              </a:rPr>
              <a:t>Synthesized images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1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kjkjkj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7" y="1371604"/>
            <a:ext cx="10904554" cy="5332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113198" y="3548830"/>
            <a:ext cx="291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+mn-lt"/>
              </a:rPr>
              <a:t>ImageNet training </a:t>
            </a:r>
            <a:r>
              <a:rPr lang="en-US" sz="2000" b="1" dirty="0" smtClean="0">
                <a:latin typeface="+mn-lt"/>
              </a:rPr>
              <a:t>images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8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Cherry Picked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77" y="1480502"/>
            <a:ext cx="8380845" cy="5059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214" y="1371600"/>
            <a:ext cx="7890371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Perspective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4" y="1371604"/>
            <a:ext cx="8855931" cy="5049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6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Global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23" y="1371604"/>
            <a:ext cx="8482953" cy="523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Beyond Labels: Providing Images as Input to Generator:</a:t>
            </a:r>
            <a:br>
              <a:rPr lang="en-US" dirty="0" smtClean="0"/>
            </a:br>
            <a:r>
              <a:rPr lang="en-US" dirty="0" smtClean="0"/>
              <a:t>Next Video Frame Prediction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(Lotter et al.,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748" y="5621572"/>
            <a:ext cx="10087558" cy="1073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MSE tends to produce blurry images on any task</a:t>
            </a:r>
          </a:p>
          <a:p>
            <a:pPr lvl="1"/>
            <a:r>
              <a:rPr lang="en-US" dirty="0" smtClean="0"/>
              <a:t>when you can’t predict well, predict the expectation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29" y="1112906"/>
            <a:ext cx="9046762" cy="40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Labels: Providing Images as Input to Generator:</a:t>
            </a:r>
            <a:br>
              <a:rPr lang="en-US" dirty="0"/>
            </a:br>
            <a:r>
              <a:rPr lang="en-US" dirty="0" smtClean="0"/>
              <a:t>Image Super-Resolution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Ledig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4" y="1649925"/>
            <a:ext cx="10214919" cy="40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Visually-Aware Fashion Recommendation and Design</a:t>
            </a:r>
            <a:br>
              <a:rPr lang="en-US" dirty="0" smtClean="0"/>
            </a:br>
            <a:r>
              <a:rPr lang="en-US" dirty="0" smtClean="0"/>
              <a:t>With GANs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Recommender systems predict how much a particular user will like a particular item</a:t>
            </a:r>
          </a:p>
          <a:p>
            <a:pPr lvl="1"/>
            <a:r>
              <a:rPr lang="en-US" dirty="0" smtClean="0"/>
              <a:t>Can predict based on features of item (e.g., movie director, dress length)</a:t>
            </a:r>
            <a:endParaRPr lang="en-US" dirty="0"/>
          </a:p>
          <a:p>
            <a:pPr lvl="1"/>
            <a:r>
              <a:rPr lang="en-US" dirty="0" smtClean="0"/>
              <a:t>Can also predict directly from images</a:t>
            </a:r>
          </a:p>
          <a:p>
            <a:r>
              <a:rPr lang="en-US" dirty="0" smtClean="0"/>
              <a:t>Twist here is that instead of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predicting from a predefined set,</a:t>
            </a:r>
            <a:br>
              <a:rPr lang="en-US" dirty="0" smtClean="0"/>
            </a:br>
            <a:r>
              <a:rPr lang="en-US" i="1" dirty="0" smtClean="0"/>
              <a:t>generate images</a:t>
            </a:r>
            <a:r>
              <a:rPr lang="en-US" dirty="0" smtClean="0"/>
              <a:t> that would be liked.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68" y="3306770"/>
            <a:ext cx="5549900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2084" y="4812632"/>
            <a:ext cx="4604084" cy="21336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Generative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solidFill>
                <a:schemeClr val="bg1">
                  <a:lumMod val="85000"/>
                </a:schemeClr>
              </a:solidFill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3400" b="1" dirty="0" smtClean="0">
                    <a:solidFill>
                      <a:schemeClr val="tx1"/>
                    </a:solidFill>
                  </a:rPr>
                  <a:t>Density Estimation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𝑷𝒓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𝒐𝒃𝒔𝒆𝒓𝒗𝒂𝒕𝒊𝒐𝒏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𝑷𝒓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𝒔𝒚𝒏𝒕𝒉𝒆𝒕𝒊𝒄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𝒐𝒃𝒔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.)</m:t>
                    </m:r>
                  </m:oMath>
                </a14:m>
                <a:endParaRPr lang="en-US" dirty="0">
                  <a:solidFill>
                    <a:srgbClr val="27D5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blipFill rotWithShape="0">
                <a:blip r:embed="rId2"/>
                <a:stretch>
                  <a:fillRect t="-13661" b="-55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609600" y="1939351"/>
            <a:ext cx="5955955" cy="847576"/>
            <a:chOff x="1192193" y="1979272"/>
            <a:chExt cx="5955955" cy="847576"/>
          </a:xfrm>
        </p:grpSpPr>
        <p:sp>
          <p:nvSpPr>
            <p:cNvPr id="4" name="Rectangle 3"/>
            <p:cNvSpPr/>
            <p:nvPr/>
          </p:nvSpPr>
          <p:spPr>
            <a:xfrm>
              <a:off x="1192193" y="1979272"/>
              <a:ext cx="2511706" cy="847576"/>
            </a:xfrm>
            <a:prstGeom prst="rect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 smtClean="0">
                  <a:solidFill>
                    <a:srgbClr val="FF00FF"/>
                  </a:solidFill>
                </a:rPr>
                <a:t>Real world</a:t>
              </a:r>
              <a:endParaRPr lang="en-US" sz="3100" b="1" dirty="0">
                <a:solidFill>
                  <a:srgbClr val="FF00FF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4" idx="3"/>
              <a:endCxn id="9" idx="1"/>
            </p:cNvCxnSpPr>
            <p:nvPr/>
          </p:nvCxnSpPr>
          <p:spPr>
            <a:xfrm>
              <a:off x="3703899" y="2403060"/>
              <a:ext cx="1136758" cy="0"/>
            </a:xfrm>
            <a:prstGeom prst="straightConnector1">
              <a:avLst/>
            </a:prstGeom>
            <a:ln w="25400">
              <a:solidFill>
                <a:srgbClr val="FF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840657" y="2118366"/>
              <a:ext cx="230749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FF00FF"/>
                  </a:solidFill>
                </a:rPr>
                <a:t>observations</a:t>
              </a:r>
              <a:endParaRPr lang="en-US" sz="31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" y="3554423"/>
            <a:ext cx="5955955" cy="1046440"/>
            <a:chOff x="1192193" y="2998374"/>
            <a:chExt cx="5955955" cy="1046440"/>
          </a:xfrm>
        </p:grpSpPr>
        <p:sp>
          <p:nvSpPr>
            <p:cNvPr id="13" name="Rectangle 12"/>
            <p:cNvSpPr/>
            <p:nvPr/>
          </p:nvSpPr>
          <p:spPr>
            <a:xfrm>
              <a:off x="1192193" y="3107797"/>
              <a:ext cx="2511706" cy="827595"/>
            </a:xfrm>
            <a:prstGeom prst="rect">
              <a:avLst/>
            </a:prstGeom>
            <a:noFill/>
            <a:ln w="25400">
              <a:solidFill>
                <a:srgbClr val="27D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 smtClean="0">
                  <a:solidFill>
                    <a:srgbClr val="27D5F0"/>
                  </a:solidFill>
                </a:rPr>
                <a:t>Model</a:t>
              </a:r>
              <a:endParaRPr lang="en-US" sz="3100" b="1" dirty="0">
                <a:solidFill>
                  <a:srgbClr val="27D5F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3"/>
              <a:endCxn id="15" idx="1"/>
            </p:cNvCxnSpPr>
            <p:nvPr/>
          </p:nvCxnSpPr>
          <p:spPr>
            <a:xfrm flipV="1">
              <a:off x="3703899" y="3521594"/>
              <a:ext cx="1136758" cy="1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0657" y="2998374"/>
              <a:ext cx="230749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 smtClean="0">
                  <a:solidFill>
                    <a:srgbClr val="27D5F0"/>
                  </a:solidFill>
                </a:rPr>
                <a:t>synthetic</a:t>
              </a:r>
            </a:p>
            <a:p>
              <a:r>
                <a:rPr lang="en-US" sz="3100" b="1" dirty="0" smtClean="0">
                  <a:solidFill>
                    <a:srgbClr val="27D5F0"/>
                  </a:solidFill>
                </a:rPr>
                <a:t>observations</a:t>
              </a:r>
              <a:endParaRPr lang="en-US" sz="3100" b="1" dirty="0">
                <a:solidFill>
                  <a:srgbClr val="27D5F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95281" y="2363138"/>
            <a:ext cx="4310832" cy="2046816"/>
            <a:chOff x="7095281" y="2363138"/>
            <a:chExt cx="4310832" cy="2046816"/>
          </a:xfrm>
        </p:grpSpPr>
        <p:sp>
          <p:nvSpPr>
            <p:cNvPr id="32" name="Right Brace 31"/>
            <p:cNvSpPr/>
            <p:nvPr/>
          </p:nvSpPr>
          <p:spPr>
            <a:xfrm>
              <a:off x="7095281" y="2363138"/>
              <a:ext cx="856527" cy="2046816"/>
            </a:xfrm>
            <a:prstGeom prst="rightBrace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1808" y="2697578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 smtClean="0"/>
                <a:t>=</a:t>
              </a:r>
              <a:endParaRPr lang="en-US" sz="8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72946" y="2876162"/>
              <a:ext cx="1733167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100" b="1" dirty="0" smtClean="0">
                  <a:latin typeface="+mn-lt"/>
                </a:rPr>
                <a:t>goal of </a:t>
              </a:r>
              <a:br>
                <a:rPr lang="en-US" sz="3100" b="1" dirty="0" smtClean="0">
                  <a:latin typeface="+mn-lt"/>
                </a:rPr>
              </a:br>
              <a:r>
                <a:rPr lang="en-US" sz="3100" b="1" dirty="0" smtClean="0">
                  <a:latin typeface="+mn-lt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9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Visually-Aware Fashion Recommendation and Design</a:t>
            </a:r>
            <a:br>
              <a:rPr lang="en-US" dirty="0" smtClean="0"/>
            </a:br>
            <a:r>
              <a:rPr lang="en-US" dirty="0" smtClean="0"/>
              <a:t>With GANs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class-conditional generator and discriminator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554" y="2848811"/>
            <a:ext cx="4711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Visually-Aware Fashion Recommendation and Design</a:t>
            </a:r>
            <a:br>
              <a:rPr lang="en-US" dirty="0" smtClean="0"/>
            </a:br>
            <a:r>
              <a:rPr lang="en-US" dirty="0" smtClean="0"/>
              <a:t>With GANs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1533" y="1371604"/>
                <a:ext cx="3884859" cy="4754562"/>
              </a:xfrm>
            </p:spPr>
            <p:txBody>
              <a:bodyPr/>
              <a:lstStyle/>
              <a:p>
                <a:r>
                  <a:rPr lang="en-US" dirty="0" smtClean="0"/>
                  <a:t>Optimize with GAN</a:t>
                </a:r>
              </a:p>
              <a:p>
                <a:pPr lvl="1"/>
                <a:r>
                  <a:rPr lang="en-US" dirty="0" smtClean="0"/>
                  <a:t>find latent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 smtClean="0"/>
                  <a:t> that obtains the highest recommendation score</a:t>
                </a:r>
              </a:p>
              <a:p>
                <a:pPr lvl="1"/>
                <a:r>
                  <a:rPr lang="en-US" dirty="0" smtClean="0"/>
                  <a:t>gradient ascent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1533" y="1371604"/>
                <a:ext cx="3884859" cy="4754562"/>
              </a:xfrm>
              <a:blipFill rotWithShape="0">
                <a:blip r:embed="rId2"/>
                <a:stretch>
                  <a:fillRect l="-471" t="-1154" r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334" y="1291388"/>
            <a:ext cx="3501171" cy="52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0"/>
            <a:ext cx="471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Cycle GANs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(Zhu et al., 2017; arXiv:1703:10593v2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cs.CV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])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740570"/>
            <a:ext cx="1775322" cy="47484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Given two image collections</a:t>
            </a:r>
          </a:p>
          <a:p>
            <a:pPr lvl="1"/>
            <a:r>
              <a:rPr lang="en-US" dirty="0" smtClean="0"/>
              <a:t>algorithm learns to translate an image from one collection to the other</a:t>
            </a:r>
          </a:p>
          <a:p>
            <a:pPr lvl="1"/>
            <a:r>
              <a:rPr lang="en-US" dirty="0" smtClean="0"/>
              <a:t>does not require </a:t>
            </a:r>
            <a:r>
              <a:rPr lang="en-US" dirty="0" err="1" smtClean="0"/>
              <a:t>corres-pondence</a:t>
            </a:r>
            <a:r>
              <a:rPr lang="en-US" dirty="0" smtClean="0"/>
              <a:t> between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368" y="1684421"/>
            <a:ext cx="9588500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700" y="0"/>
            <a:ext cx="606391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158" y="2905780"/>
            <a:ext cx="213475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</a:rPr>
              <a:t>Photos</a:t>
            </a:r>
          </a:p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to paintings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2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1158" y="2905780"/>
            <a:ext cx="1767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</a:rPr>
              <a:t>Paintings</a:t>
            </a:r>
          </a:p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to photos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900" y="0"/>
            <a:ext cx="615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200" y="0"/>
            <a:ext cx="618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</a:t>
            </a:r>
            <a:r>
              <a:rPr lang="en-US" smtClean="0"/>
              <a:t>image synthesis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Synthesizing Examples</a:t>
            </a:r>
            <a:br>
              <a:rPr lang="en-US" dirty="0" smtClean="0"/>
            </a:br>
            <a:r>
              <a:rPr lang="en-US" dirty="0" smtClean="0"/>
              <a:t>From Probabilistic Generative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78825" y="2301151"/>
            <a:ext cx="2615878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4427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951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110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1900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69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88382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3500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030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69654" y="2254853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90900" y="1606550"/>
            <a:ext cx="3778250" cy="694601"/>
            <a:chOff x="69850" y="2012950"/>
            <a:chExt cx="3778250" cy="694601"/>
          </a:xfrm>
        </p:grpSpPr>
        <p:sp>
          <p:nvSpPr>
            <p:cNvPr id="17" name="Freeform 16"/>
            <p:cNvSpPr/>
            <p:nvPr/>
          </p:nvSpPr>
          <p:spPr>
            <a:xfrm>
              <a:off x="1365250" y="2231505"/>
              <a:ext cx="2482850" cy="308495"/>
            </a:xfrm>
            <a:custGeom>
              <a:avLst/>
              <a:gdLst>
                <a:gd name="connsiteX0" fmla="*/ 0 w 2355850"/>
                <a:gd name="connsiteY0" fmla="*/ 289445 h 308495"/>
                <a:gd name="connsiteX1" fmla="*/ 628650 w 2355850"/>
                <a:gd name="connsiteY1" fmla="*/ 225945 h 308495"/>
                <a:gd name="connsiteX2" fmla="*/ 1022350 w 2355850"/>
                <a:gd name="connsiteY2" fmla="*/ 22745 h 308495"/>
                <a:gd name="connsiteX3" fmla="*/ 1377950 w 2355850"/>
                <a:gd name="connsiteY3" fmla="*/ 29095 h 308495"/>
                <a:gd name="connsiteX4" fmla="*/ 1746250 w 2355850"/>
                <a:gd name="connsiteY4" fmla="*/ 238645 h 308495"/>
                <a:gd name="connsiteX5" fmla="*/ 2355850 w 2355850"/>
                <a:gd name="connsiteY5" fmla="*/ 308495 h 30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5850" h="308495">
                  <a:moveTo>
                    <a:pt x="0" y="289445"/>
                  </a:moveTo>
                  <a:cubicBezTo>
                    <a:pt x="229129" y="279920"/>
                    <a:pt x="458258" y="270395"/>
                    <a:pt x="628650" y="225945"/>
                  </a:cubicBezTo>
                  <a:cubicBezTo>
                    <a:pt x="799042" y="181495"/>
                    <a:pt x="897467" y="55553"/>
                    <a:pt x="1022350" y="22745"/>
                  </a:cubicBezTo>
                  <a:cubicBezTo>
                    <a:pt x="1147233" y="-10063"/>
                    <a:pt x="1257300" y="-6888"/>
                    <a:pt x="1377950" y="29095"/>
                  </a:cubicBezTo>
                  <a:cubicBezTo>
                    <a:pt x="1498600" y="65078"/>
                    <a:pt x="1583267" y="192078"/>
                    <a:pt x="1746250" y="238645"/>
                  </a:cubicBezTo>
                  <a:cubicBezTo>
                    <a:pt x="1909233" y="285212"/>
                    <a:pt x="2355850" y="308495"/>
                    <a:pt x="2355850" y="308495"/>
                  </a:cubicBezTo>
                </a:path>
              </a:pathLst>
            </a:cu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357775" y="2012950"/>
              <a:ext cx="0" cy="694601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𝑷𝒓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𝒐𝒃𝒔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.)</m:t>
                        </m:r>
                      </m:oMath>
                    </m:oMathPara>
                  </a14:m>
                  <a:endParaRPr lang="en-US" sz="2000" b="1" dirty="0">
                    <a:solidFill>
                      <a:srgbClr val="0F6FC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259" y="3662845"/>
            <a:ext cx="6654398" cy="230757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503834" y="2252437"/>
            <a:ext cx="806221" cy="99857"/>
            <a:chOff x="5503834" y="2252437"/>
            <a:chExt cx="806221" cy="99857"/>
          </a:xfrm>
        </p:grpSpPr>
        <p:sp>
          <p:nvSpPr>
            <p:cNvPr id="25" name="Oval 24"/>
            <p:cNvSpPr/>
            <p:nvPr/>
          </p:nvSpPr>
          <p:spPr>
            <a:xfrm>
              <a:off x="5503834" y="225243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28804" y="2254859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217458" y="225969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 rot="16200000">
            <a:off x="10912067" y="4471287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3601" y="6457890"/>
            <a:ext cx="1107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 NIPS tutorial and accompanying  paper (arXiv:1701.00160v4 [</a:t>
            </a:r>
            <a:r>
              <a:rPr lang="en-US" sz="2000" b="1" dirty="0" err="1" smtClean="0">
                <a:solidFill>
                  <a:schemeClr val="bg1">
                    <a:lumMod val="65000"/>
                  </a:schemeClr>
                </a:solidFill>
              </a:rPr>
              <a:t>cs.LG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]) provided some figures</a:t>
            </a:r>
          </a:p>
        </p:txBody>
      </p:sp>
    </p:spTree>
    <p:extLst>
      <p:ext uri="{BB962C8B-B14F-4D97-AF65-F5344CB8AC3E}">
        <p14:creationId xmlns:p14="http://schemas.microsoft.com/office/powerpoint/2010/main" val="160523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134" y="1371600"/>
            <a:ext cx="8294532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 (2017)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Density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𝑷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model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𝜽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Explicit and analytical</a:t>
            </a:r>
          </a:p>
          <a:p>
            <a:pPr lvl="1"/>
            <a:r>
              <a:rPr lang="en-US" dirty="0" smtClean="0"/>
              <a:t>e.g., Gaussian</a:t>
            </a:r>
          </a:p>
          <a:p>
            <a:pPr lvl="1"/>
            <a:r>
              <a:rPr lang="en-US" dirty="0" smtClean="0"/>
              <a:t>can sample directly from model</a:t>
            </a:r>
          </a:p>
          <a:p>
            <a:r>
              <a:rPr lang="en-US" dirty="0" smtClean="0"/>
              <a:t>Explicit and approximate</a:t>
            </a:r>
          </a:p>
          <a:p>
            <a:pPr lvl="1"/>
            <a:r>
              <a:rPr lang="en-US" dirty="0" smtClean="0"/>
              <a:t>e.g., Boltzmann machine</a:t>
            </a:r>
          </a:p>
          <a:p>
            <a:pPr lvl="1"/>
            <a:r>
              <a:rPr lang="en-US" dirty="0" smtClean="0"/>
              <a:t>can estimate probability by running Markov chain monte </a:t>
            </a:r>
            <a:r>
              <a:rPr lang="en-US" dirty="0" err="1" smtClean="0"/>
              <a:t>carlo</a:t>
            </a:r>
            <a:endParaRPr lang="en-US" dirty="0" smtClean="0"/>
          </a:p>
          <a:p>
            <a:r>
              <a:rPr lang="en-US" dirty="0" smtClean="0"/>
              <a:t>Implicit</a:t>
            </a:r>
          </a:p>
          <a:p>
            <a:pPr lvl="1"/>
            <a:r>
              <a:rPr lang="en-US" dirty="0" smtClean="0"/>
              <a:t>GAN</a:t>
            </a:r>
          </a:p>
          <a:p>
            <a:pPr lvl="1"/>
            <a:r>
              <a:rPr lang="en-US" dirty="0" smtClean="0"/>
              <a:t>can’t estimate probability but can draw from distribution with given probability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7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Networks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79157" y="2168678"/>
            <a:ext cx="2511706" cy="3336194"/>
            <a:chOff x="1079157" y="2168678"/>
            <a:chExt cx="2511706" cy="3336194"/>
          </a:xfrm>
        </p:grpSpPr>
        <p:grpSp>
          <p:nvGrpSpPr>
            <p:cNvPr id="8" name="Group 7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 smtClean="0">
                    <a:solidFill>
                      <a:srgbClr val="27D5F0"/>
                    </a:solidFill>
                  </a:rPr>
                  <a:t>Generative</a:t>
                </a:r>
                <a:br>
                  <a:rPr lang="en-US" sz="3100" b="1" dirty="0" smtClean="0">
                    <a:solidFill>
                      <a:srgbClr val="27D5F0"/>
                    </a:solidFill>
                  </a:rPr>
                </a:br>
                <a:r>
                  <a:rPr lang="en-US" sz="3100" b="1" dirty="0" smtClean="0">
                    <a:solidFill>
                      <a:srgbClr val="27D5F0"/>
                    </a:solidFill>
                  </a:rPr>
                  <a:t>Model</a:t>
                </a:r>
                <a:endParaRPr lang="en-US" sz="3100" b="1" dirty="0">
                  <a:solidFill>
                    <a:srgbClr val="27D5F0"/>
                  </a:solidFill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819074" y="2168678"/>
            <a:ext cx="2511706" cy="4096197"/>
            <a:chOff x="3819074" y="2168678"/>
            <a:chExt cx="2511706" cy="4096197"/>
          </a:xfrm>
        </p:grpSpPr>
        <p:grpSp>
          <p:nvGrpSpPr>
            <p:cNvPr id="18" name="Group 17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 smtClean="0">
                    <a:solidFill>
                      <a:srgbClr val="FF00FF"/>
                    </a:solidFill>
                  </a:rPr>
                  <a:t>Real world</a:t>
                </a:r>
                <a:endParaRPr lang="en-US" sz="3100" b="1" dirty="0">
                  <a:solidFill>
                    <a:srgbClr val="FF00FF"/>
                  </a:solidFill>
                </a:endParaRPr>
              </a:p>
            </p:txBody>
          </p:sp>
          <p:cxnSp>
            <p:nvCxnSpPr>
              <p:cNvPr id="20" name="Straight Arrow Connector 19"/>
              <p:cNvCxnSpPr>
                <a:stCxn id="1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427" y="4081442"/>
              <a:ext cx="1397000" cy="1397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090986" y="5659394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335010" y="4718055"/>
            <a:ext cx="7060245" cy="1546821"/>
            <a:chOff x="2335010" y="4718055"/>
            <a:chExt cx="7060245" cy="154682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335010" y="5659395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335010" y="6242047"/>
              <a:ext cx="7060245" cy="22828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95255" y="4718055"/>
              <a:ext cx="0" cy="1546820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089558" y="725558"/>
            <a:ext cx="2611394" cy="3704402"/>
            <a:chOff x="8089558" y="725558"/>
            <a:chExt cx="2611394" cy="3704402"/>
          </a:xfrm>
        </p:grpSpPr>
        <p:sp>
          <p:nvSpPr>
            <p:cNvPr id="23" name="Rectangle 22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3100" b="1" dirty="0" smtClean="0">
                  <a:solidFill>
                    <a:srgbClr val="A09D00"/>
                  </a:solidFill>
                </a:rPr>
              </a:br>
              <a:r>
                <a:rPr lang="en-US" sz="3100" b="1" dirty="0" smtClean="0">
                  <a:solidFill>
                    <a:srgbClr val="A09D00"/>
                  </a:solidFill>
                </a:rPr>
                <a:t>Model</a:t>
              </a:r>
              <a:endParaRPr lang="en-US" sz="31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24" name="Straight Arrow Connector 23"/>
            <p:cNvCxnSpPr>
              <a:endCxn id="23" idx="2"/>
            </p:cNvCxnSpPr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0"/>
            </p:cNvCxnSpPr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281296" y="725558"/>
              <a:ext cx="2227918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A09D00"/>
                  </a:solidFill>
                </a:rPr>
                <a:t>real or fake?</a:t>
              </a:r>
              <a:endParaRPr lang="en-US" sz="3100" b="1" dirty="0">
                <a:solidFill>
                  <a:srgbClr val="A09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7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make it generate different samples each time it is run?</a:t>
                </a:r>
              </a:p>
              <a:p>
                <a:pPr lvl="1"/>
                <a:r>
                  <a:rPr lang="en-US" dirty="0" smtClean="0"/>
                  <a:t>input to model is noise</a:t>
                </a:r>
              </a:p>
              <a:p>
                <a:r>
                  <a:rPr lang="en-US" dirty="0" smtClean="0"/>
                  <a:t>Generative model as a neural network</a:t>
                </a:r>
              </a:p>
              <a:p>
                <a:pPr lvl="1"/>
                <a:r>
                  <a:rPr lang="en-US" dirty="0" smtClean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𝑮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𝜽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differentiable</a:t>
                </a:r>
              </a:p>
              <a:p>
                <a:pPr lvl="1"/>
                <a:r>
                  <a:rPr lang="en-US" dirty="0" smtClean="0"/>
                  <a:t>does not have to be invertible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typically has very high dimensionality (higher than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58401" y="2477597"/>
            <a:ext cx="1650852" cy="2192758"/>
            <a:chOff x="1079157" y="2168678"/>
            <a:chExt cx="2511706" cy="3336194"/>
          </a:xfrm>
        </p:grpSpPr>
        <p:grpSp>
          <p:nvGrpSpPr>
            <p:cNvPr id="5" name="Group 4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27D5F0"/>
                    </a:solidFill>
                  </a:rPr>
                  <a:t>Generative</a:t>
                </a:r>
                <a:br>
                  <a:rPr lang="en-US" sz="2000" b="1" dirty="0" smtClean="0">
                    <a:solidFill>
                      <a:srgbClr val="27D5F0"/>
                    </a:solidFill>
                  </a:rPr>
                </a:br>
                <a:r>
                  <a:rPr lang="en-US" sz="2000" b="1" dirty="0" smtClean="0">
                    <a:solidFill>
                      <a:srgbClr val="27D5F0"/>
                    </a:solidFill>
                  </a:rPr>
                  <a:t>Model</a:t>
                </a:r>
                <a:endParaRPr lang="en-US" sz="2000" b="1" dirty="0">
                  <a:solidFill>
                    <a:srgbClr val="27D5F0"/>
                  </a:solidFill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058401" y="1703799"/>
            <a:ext cx="1650852" cy="789358"/>
            <a:chOff x="10058401" y="1703799"/>
            <a:chExt cx="1650852" cy="78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noise 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𝒛</m:t>
                      </m:r>
                    </m:oMath>
                  </a14:m>
                  <a:r>
                    <a:rPr lang="en-US" sz="2000" b="1" dirty="0" smtClean="0">
                      <a:solidFill>
                        <a:srgbClr val="27D5F0"/>
                      </a:solidFill>
                    </a:rPr>
                    <a:t>)</a:t>
                  </a:r>
                  <a:endParaRPr lang="en-US" sz="2000" b="1" dirty="0">
                    <a:solidFill>
                      <a:srgbClr val="27D5F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24" b="-30159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10883827" y="2084803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5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Think of it as a critic</a:t>
                </a:r>
              </a:p>
              <a:p>
                <a:pPr lvl="1"/>
                <a:r>
                  <a:rPr lang="en-US" dirty="0" smtClean="0"/>
                  <a:t>a good critic can tell real from fake</a:t>
                </a:r>
              </a:p>
              <a:p>
                <a:r>
                  <a:rPr lang="en-US" dirty="0" smtClean="0"/>
                  <a:t>Discriminative model as a neural net</a:t>
                </a:r>
              </a:p>
              <a:p>
                <a:pPr lvl="1"/>
                <a:r>
                  <a:rPr lang="en-US" dirty="0" smtClean="0"/>
                  <a:t>differentiable</a:t>
                </a:r>
              </a:p>
              <a:p>
                <a:pPr lvl="1"/>
                <a:r>
                  <a:rPr lang="en-US" dirty="0" smtClean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𝑫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with value 1 if real, 0 if fake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64789" y="1311118"/>
            <a:ext cx="1735913" cy="2462485"/>
            <a:chOff x="8089558" y="725558"/>
            <a:chExt cx="2611394" cy="3704402"/>
          </a:xfrm>
        </p:grpSpPr>
        <p:sp>
          <p:nvSpPr>
            <p:cNvPr id="5" name="Rectangle 4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 smtClean="0">
                  <a:solidFill>
                    <a:srgbClr val="A09D00"/>
                  </a:solidFill>
                </a:rPr>
              </a:br>
              <a:r>
                <a:rPr lang="en-US" sz="2000" b="1" dirty="0" smtClean="0">
                  <a:solidFill>
                    <a:srgbClr val="A09D00"/>
                  </a:solidFill>
                </a:rPr>
                <a:t>Model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09D00"/>
                  </a:solidFill>
                </a:rPr>
                <a:t>real or fake?</a:t>
              </a:r>
              <a:endParaRPr lang="en-US" sz="2000" b="1" dirty="0">
                <a:solidFill>
                  <a:srgbClr val="A09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2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2015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100605</TotalTime>
  <Words>1196</Words>
  <Application>Microsoft Macintosh PowerPoint</Application>
  <PresentationFormat>Widescreen</PresentationFormat>
  <Paragraphs>222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Cambria Math</vt:lpstr>
      <vt:lpstr>Mangal</vt:lpstr>
      <vt:lpstr>ＭＳ Ｐゴシック</vt:lpstr>
      <vt:lpstr>Wingdings</vt:lpstr>
      <vt:lpstr>Arial</vt:lpstr>
      <vt:lpstr>Default2015</vt:lpstr>
      <vt:lpstr>CSCI 5922 Neural Networks and Deep Learning  Generative Adversarial Networks</vt:lpstr>
      <vt:lpstr>From statsmemes @ facebook (Thanks Adi!)</vt:lpstr>
      <vt:lpstr>Probabilistic Generative Models</vt:lpstr>
      <vt:lpstr>Synthesizing Examples From Probabilistic Generative Model</vt:lpstr>
      <vt:lpstr>Maximum Likelihood Estimation</vt:lpstr>
      <vt:lpstr>Density function Pr_"model"  (x|θ)</vt:lpstr>
      <vt:lpstr>Adversarial Networks</vt:lpstr>
      <vt:lpstr>Generative Model</vt:lpstr>
      <vt:lpstr>Discriminative Model</vt:lpstr>
      <vt:lpstr>Training Procedure: Basic Idea</vt:lpstr>
      <vt:lpstr>Loss Functions</vt:lpstr>
      <vt:lpstr>Training Procedure</vt:lpstr>
      <vt:lpstr>The Discriminator Has a Straightforward Task</vt:lpstr>
      <vt:lpstr>Three Reasons That It’s a Miracle GANs Work</vt:lpstr>
      <vt:lpstr>Do Generator Losses Matter? (Goodfellow, 2014)</vt:lpstr>
      <vt:lpstr>Deconvolutional GANs (DCGAN) (Radford et al., 2015)</vt:lpstr>
      <vt:lpstr>Deconvolutional GANs (DCGAN) (Radford et al., 2015)</vt:lpstr>
      <vt:lpstr>Using Labels Can Improve Generated Samples</vt:lpstr>
      <vt:lpstr>Using Labels Can Improve Generated Samples (Denton et al., 2015)</vt:lpstr>
      <vt:lpstr>With Image Pyramid, Can Also Seed Generator With Low-Res Image + Class (Denton et al., 2015)</vt:lpstr>
      <vt:lpstr>Schemes to Ensure Samples Are Diverse (Salimans et al., 2016)</vt:lpstr>
      <vt:lpstr>PowerPoint Presentation</vt:lpstr>
      <vt:lpstr>Cherry Picked Results</vt:lpstr>
      <vt:lpstr>Problems With Counting</vt:lpstr>
      <vt:lpstr>Problems With Perspective</vt:lpstr>
      <vt:lpstr>Problems With Global Structure</vt:lpstr>
      <vt:lpstr>Beyond Labels: Providing Images as Input to Generator: Next Video Frame Prediction (Lotter et al., 2016)</vt:lpstr>
      <vt:lpstr>Beyond Labels: Providing Images as Input to Generator: Image Super-Resolution (Ledig et al., 2016)</vt:lpstr>
      <vt:lpstr>Visually-Aware Fashion Recommendation and Design With GANs (Kang et al., 2017)</vt:lpstr>
      <vt:lpstr>Visually-Aware Fashion Recommendation and Design With GANs (Kang et al., 2017)</vt:lpstr>
      <vt:lpstr>Visually-Aware Fashion Recommendation and Design With GANs (Kang et al., 2017)</vt:lpstr>
      <vt:lpstr>PowerPoint Presentation</vt:lpstr>
      <vt:lpstr>Cycle GANs (Zhu et al., 2017; arXiv:1703:10593v2 [cs.CV])</vt:lpstr>
      <vt:lpstr>PowerPoint Presentation</vt:lpstr>
      <vt:lpstr>PowerPoint Presentation</vt:lpstr>
      <vt:lpstr>PowerPoint Presentation</vt:lpstr>
      <vt:lpstr>Star GAN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Michael C. Mozer</dc:creator>
  <cp:keywords/>
  <dc:description/>
  <cp:lastModifiedBy>Michael C Mozer</cp:lastModifiedBy>
  <cp:revision>5089</cp:revision>
  <cp:lastPrinted>2016-03-26T19:02:22Z</cp:lastPrinted>
  <dcterms:created xsi:type="dcterms:W3CDTF">2015-11-30T16:35:29Z</dcterms:created>
  <dcterms:modified xsi:type="dcterms:W3CDTF">2017-11-28T19:32:08Z</dcterms:modified>
  <cp:category/>
</cp:coreProperties>
</file>